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58" r:id="rId5"/>
    <p:sldId id="259" r:id="rId6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ED057F-C40D-C541-59B1-BF01038F1D68}" name="Caterina Batog" initials="CB" userId="S::c.batog@britishchambers.org.uk::e959e865-5afe-4ef1-af74-089425177f87" providerId="AD"/>
  <p188:author id="{306071CA-B6C4-6943-D07C-8B1B74B4ED6C}" name="Mary Hartnett" initials="MH" userId="S::m.hartnett@britishchambers.org.uk::e06466fc-dbb0-4ca1-8dcb-e944b9e94d4e" providerId="AD"/>
  <p188:author id="{9D1FD0CD-BB76-DCAE-CDE8-D1E9F192D9E3}" name="Alex Veitch" initials="AV" userId="S::a.veitch@britishchambers.org.uk::d5555e65-6df7-48ef-9b52-8d3b3e30cafe" providerId="AD"/>
  <p188:author id="{371BA5EF-CEE0-9755-62E7-63D4B807A1E2}" name="David Bharier" initials="DB" userId="S::d.bharier@britishchambers.org.uk::9adf5970-89f0-452f-a932-071e18f92cec" providerId="AD"/>
  <p188:author id="{4DF1FDF3-D4B4-EB1E-A905-7CF60E0BE1B8}" name="Stuart Morrison" initials="SM" userId="S::s.morrison@britishchambers.org.uk::88ab8377-ea83-46c1-a0af-c4a0cee1e71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FCB"/>
    <a:srgbClr val="D0103A"/>
    <a:srgbClr val="ED1849"/>
    <a:srgbClr val="E1003A"/>
    <a:srgbClr val="0DA0DB"/>
    <a:srgbClr val="00ABAE"/>
    <a:srgbClr val="51B848"/>
    <a:srgbClr val="F6A120"/>
    <a:srgbClr val="8766AA"/>
    <a:srgbClr val="EE1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5F5850-487D-C350-695A-E05C28748CC5}" v="1" dt="2026-03-09T10:08:50.0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3643" autoAdjust="0"/>
  </p:normalViewPr>
  <p:slideViewPr>
    <p:cSldViewPr snapToGrid="0">
      <p:cViewPr>
        <p:scale>
          <a:sx n="100" d="100"/>
          <a:sy n="100" d="100"/>
        </p:scale>
        <p:origin x="1020" y="-1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harier" userId="9adf5970-89f0-452f-a932-071e18f92cec" providerId="ADAL" clId="{CB7FFC35-314A-42A8-B926-409F5184154F}"/>
    <pc:docChg chg="custSel modSld">
      <pc:chgData name="David Bharier" userId="9adf5970-89f0-452f-a932-071e18f92cec" providerId="ADAL" clId="{CB7FFC35-314A-42A8-B926-409F5184154F}" dt="2026-03-06T14:21:41.467" v="262" actId="20577"/>
      <pc:docMkLst>
        <pc:docMk/>
      </pc:docMkLst>
      <pc:sldChg chg="addSp delSp modSp mod">
        <pc:chgData name="David Bharier" userId="9adf5970-89f0-452f-a932-071e18f92cec" providerId="ADAL" clId="{CB7FFC35-314A-42A8-B926-409F5184154F}" dt="2026-03-06T14:21:41.467" v="262" actId="20577"/>
        <pc:sldMkLst>
          <pc:docMk/>
          <pc:sldMk cId="3762610600" sldId="258"/>
        </pc:sldMkLst>
        <pc:spChg chg="mod">
          <ac:chgData name="David Bharier" userId="9adf5970-89f0-452f-a932-071e18f92cec" providerId="ADAL" clId="{CB7FFC35-314A-42A8-B926-409F5184154F}" dt="2026-03-06T14:16:05.680" v="90" actId="207"/>
          <ac:spMkLst>
            <pc:docMk/>
            <pc:sldMk cId="3762610600" sldId="258"/>
            <ac:spMk id="4" creationId="{D4E8CD10-726C-4C11-BA52-CDE3F9D7F01D}"/>
          </ac:spMkLst>
        </pc:spChg>
        <pc:spChg chg="mod">
          <ac:chgData name="David Bharier" userId="9adf5970-89f0-452f-a932-071e18f92cec" providerId="ADAL" clId="{CB7FFC35-314A-42A8-B926-409F5184154F}" dt="2026-03-06T14:20:56.273" v="251" actId="20577"/>
          <ac:spMkLst>
            <pc:docMk/>
            <pc:sldMk cId="3762610600" sldId="258"/>
            <ac:spMk id="5" creationId="{ED6B4B56-6DC6-4640-922A-7CDB8B71F023}"/>
          </ac:spMkLst>
        </pc:spChg>
        <pc:spChg chg="mod">
          <ac:chgData name="David Bharier" userId="9adf5970-89f0-452f-a932-071e18f92cec" providerId="ADAL" clId="{CB7FFC35-314A-42A8-B926-409F5184154F}" dt="2026-03-06T14:17:00.844" v="109" actId="1037"/>
          <ac:spMkLst>
            <pc:docMk/>
            <pc:sldMk cId="3762610600" sldId="258"/>
            <ac:spMk id="18" creationId="{F8A3E3E5-FE82-9069-4340-1A552990587E}"/>
          </ac:spMkLst>
        </pc:spChg>
        <pc:spChg chg="mod">
          <ac:chgData name="David Bharier" userId="9adf5970-89f0-452f-a932-071e18f92cec" providerId="ADAL" clId="{CB7FFC35-314A-42A8-B926-409F5184154F}" dt="2026-03-06T14:16:56.925" v="105" actId="1036"/>
          <ac:spMkLst>
            <pc:docMk/>
            <pc:sldMk cId="3762610600" sldId="258"/>
            <ac:spMk id="19" creationId="{973F06BA-EC6D-72D5-1C1B-7FCACB209C71}"/>
          </ac:spMkLst>
        </pc:spChg>
        <pc:spChg chg="mod">
          <ac:chgData name="David Bharier" userId="9adf5970-89f0-452f-a932-071e18f92cec" providerId="ADAL" clId="{CB7FFC35-314A-42A8-B926-409F5184154F}" dt="2026-03-06T14:17:58.641" v="118" actId="404"/>
          <ac:spMkLst>
            <pc:docMk/>
            <pc:sldMk cId="3762610600" sldId="258"/>
            <ac:spMk id="33" creationId="{B38E1219-60EF-402B-984D-FFB8DC50CDAE}"/>
          </ac:spMkLst>
        </pc:spChg>
        <pc:spChg chg="mod">
          <ac:chgData name="David Bharier" userId="9adf5970-89f0-452f-a932-071e18f92cec" providerId="ADAL" clId="{CB7FFC35-314A-42A8-B926-409F5184154F}" dt="2026-03-06T14:21:41.467" v="262" actId="20577"/>
          <ac:spMkLst>
            <pc:docMk/>
            <pc:sldMk cId="3762610600" sldId="258"/>
            <ac:spMk id="44" creationId="{1614C563-C60E-B434-3FB6-41B12190CB67}"/>
          </ac:spMkLst>
        </pc:spChg>
        <pc:spChg chg="mod">
          <ac:chgData name="David Bharier" userId="9adf5970-89f0-452f-a932-071e18f92cec" providerId="ADAL" clId="{CB7FFC35-314A-42A8-B926-409F5184154F}" dt="2026-03-06T14:18:09.904" v="120" actId="1076"/>
          <ac:spMkLst>
            <pc:docMk/>
            <pc:sldMk cId="3762610600" sldId="258"/>
            <ac:spMk id="47" creationId="{171EFCF5-59A0-B387-C24D-75FBECD3BBEF}"/>
          </ac:spMkLst>
        </pc:spChg>
        <pc:picChg chg="add mod">
          <ac:chgData name="David Bharier" userId="9adf5970-89f0-452f-a932-071e18f92cec" providerId="ADAL" clId="{CB7FFC35-314A-42A8-B926-409F5184154F}" dt="2026-03-06T14:17:23.991" v="113" actId="1076"/>
          <ac:picMkLst>
            <pc:docMk/>
            <pc:sldMk cId="3762610600" sldId="258"/>
            <ac:picMk id="14" creationId="{26EA99D1-E94A-64C1-C659-1CCA0B3A8893}"/>
          </ac:picMkLst>
        </pc:picChg>
      </pc:sldChg>
      <pc:sldChg chg="modSp mod">
        <pc:chgData name="David Bharier" userId="9adf5970-89f0-452f-a932-071e18f92cec" providerId="ADAL" clId="{CB7FFC35-314A-42A8-B926-409F5184154F}" dt="2026-03-06T13:26:39.648" v="35" actId="14100"/>
        <pc:sldMkLst>
          <pc:docMk/>
          <pc:sldMk cId="985044297" sldId="259"/>
        </pc:sldMkLst>
        <pc:spChg chg="mod">
          <ac:chgData name="David Bharier" userId="9adf5970-89f0-452f-a932-071e18f92cec" providerId="ADAL" clId="{CB7FFC35-314A-42A8-B926-409F5184154F}" dt="2026-03-06T13:22:13.025" v="6" actId="20577"/>
          <ac:spMkLst>
            <pc:docMk/>
            <pc:sldMk cId="985044297" sldId="259"/>
            <ac:spMk id="39" creationId="{A4128683-1142-A9DC-3B6F-4ED9ED782890}"/>
          </ac:spMkLst>
        </pc:spChg>
        <pc:graphicFrameChg chg="mod modGraphic">
          <ac:chgData name="David Bharier" userId="9adf5970-89f0-452f-a932-071e18f92cec" providerId="ADAL" clId="{CB7FFC35-314A-42A8-B926-409F5184154F}" dt="2026-03-06T13:26:39.648" v="35" actId="14100"/>
          <ac:graphicFrameMkLst>
            <pc:docMk/>
            <pc:sldMk cId="985044297" sldId="259"/>
            <ac:graphicFrameMk id="8" creationId="{126C8A58-1E0C-A49C-D278-803E31795AF4}"/>
          </ac:graphicFrameMkLst>
        </pc:graphicFrameChg>
      </pc:sldChg>
    </pc:docChg>
  </pc:docChgLst>
  <pc:docChgLst>
    <pc:chgData name="Caterina Batog" userId="S::c.batog@britishchambers.org.uk::e959e865-5afe-4ef1-af74-089425177f87" providerId="AD" clId="Web-{8331D746-F6D6-76DE-65FF-CDE9E9A0EF72}"/>
    <pc:docChg chg="modSld">
      <pc:chgData name="Caterina Batog" userId="S::c.batog@britishchambers.org.uk::e959e865-5afe-4ef1-af74-089425177f87" providerId="AD" clId="Web-{8331D746-F6D6-76DE-65FF-CDE9E9A0EF72}" dt="2026-02-23T14:40:58.966" v="1" actId="1076"/>
      <pc:docMkLst>
        <pc:docMk/>
      </pc:docMkLst>
      <pc:sldChg chg="modSp">
        <pc:chgData name="Caterina Batog" userId="S::c.batog@britishchambers.org.uk::e959e865-5afe-4ef1-af74-089425177f87" providerId="AD" clId="Web-{8331D746-F6D6-76DE-65FF-CDE9E9A0EF72}" dt="2026-02-23T14:40:53.794" v="0" actId="1076"/>
        <pc:sldMkLst>
          <pc:docMk/>
          <pc:sldMk cId="3762610600" sldId="258"/>
        </pc:sldMkLst>
      </pc:sldChg>
      <pc:sldChg chg="modSp">
        <pc:chgData name="Caterina Batog" userId="S::c.batog@britishchambers.org.uk::e959e865-5afe-4ef1-af74-089425177f87" providerId="AD" clId="Web-{8331D746-F6D6-76DE-65FF-CDE9E9A0EF72}" dt="2026-02-23T14:40:58.966" v="1" actId="1076"/>
        <pc:sldMkLst>
          <pc:docMk/>
          <pc:sldMk cId="985044297" sldId="259"/>
        </pc:sldMkLst>
      </pc:sldChg>
    </pc:docChg>
  </pc:docChgLst>
  <pc:docChgLst>
    <pc:chgData name="Stuart Morrison" userId="S::s.morrison@britishchambers.org.uk::88ab8377-ea83-46c1-a0af-c4a0cee1e714" providerId="AD" clId="Web-{D4F4FB4B-8E2D-B23A-A594-A4FC2CECE349}"/>
    <pc:docChg chg="modSld">
      <pc:chgData name="Stuart Morrison" userId="S::s.morrison@britishchambers.org.uk::88ab8377-ea83-46c1-a0af-c4a0cee1e714" providerId="AD" clId="Web-{D4F4FB4B-8E2D-B23A-A594-A4FC2CECE349}" dt="2026-03-04T14:40:09.830" v="0" actId="1076"/>
      <pc:docMkLst>
        <pc:docMk/>
      </pc:docMkLst>
      <pc:sldChg chg="modSp">
        <pc:chgData name="Stuart Morrison" userId="S::s.morrison@britishchambers.org.uk::88ab8377-ea83-46c1-a0af-c4a0cee1e714" providerId="AD" clId="Web-{D4F4FB4B-8E2D-B23A-A594-A4FC2CECE349}" dt="2026-03-04T14:40:09.830" v="0" actId="1076"/>
        <pc:sldMkLst>
          <pc:docMk/>
          <pc:sldMk cId="3762610600" sldId="258"/>
        </pc:sldMkLst>
      </pc:sldChg>
    </pc:docChg>
  </pc:docChgLst>
  <pc:docChgLst>
    <pc:chgData name="Caterina Batog" userId="S::c.batog@britishchambers.org.uk::e959e865-5afe-4ef1-af74-089425177f87" providerId="AD" clId="Web-{6BADB021-23E1-986A-F729-02F1030B8D38}"/>
    <pc:docChg chg="modSld">
      <pc:chgData name="Caterina Batog" userId="S::c.batog@britishchambers.org.uk::e959e865-5afe-4ef1-af74-089425177f87" providerId="AD" clId="Web-{6BADB021-23E1-986A-F729-02F1030B8D38}" dt="2026-02-17T12:14:36.044" v="1"/>
      <pc:docMkLst>
        <pc:docMk/>
      </pc:docMkLst>
      <pc:sldChg chg="addSp">
        <pc:chgData name="Caterina Batog" userId="S::c.batog@britishchambers.org.uk::e959e865-5afe-4ef1-af74-089425177f87" providerId="AD" clId="Web-{6BADB021-23E1-986A-F729-02F1030B8D38}" dt="2026-02-17T12:14:28.466" v="0"/>
        <pc:sldMkLst>
          <pc:docMk/>
          <pc:sldMk cId="3762610600" sldId="258"/>
        </pc:sldMkLst>
      </pc:sldChg>
      <pc:sldChg chg="addSp">
        <pc:chgData name="Caterina Batog" userId="S::c.batog@britishchambers.org.uk::e959e865-5afe-4ef1-af74-089425177f87" providerId="AD" clId="Web-{6BADB021-23E1-986A-F729-02F1030B8D38}" dt="2026-02-17T12:14:36.044" v="1"/>
        <pc:sldMkLst>
          <pc:docMk/>
          <pc:sldMk cId="985044297" sldId="259"/>
        </pc:sldMkLst>
      </pc:sldChg>
    </pc:docChg>
  </pc:docChgLst>
  <pc:docChgLst>
    <pc:chgData name="Caterina Batog" userId="S::c.batog@britishchambers.org.uk::e959e865-5afe-4ef1-af74-089425177f87" providerId="AD" clId="Web-{85CBDA6E-1CA9-7907-DAFD-F658EF94E48C}"/>
    <pc:docChg chg="modSld">
      <pc:chgData name="Caterina Batog" userId="S::c.batog@britishchambers.org.uk::e959e865-5afe-4ef1-af74-089425177f87" providerId="AD" clId="Web-{85CBDA6E-1CA9-7907-DAFD-F658EF94E48C}" dt="2026-02-26T12:18:09.732" v="0" actId="1076"/>
      <pc:docMkLst>
        <pc:docMk/>
      </pc:docMkLst>
      <pc:sldChg chg="modSp">
        <pc:chgData name="Caterina Batog" userId="S::c.batog@britishchambers.org.uk::e959e865-5afe-4ef1-af74-089425177f87" providerId="AD" clId="Web-{85CBDA6E-1CA9-7907-DAFD-F658EF94E48C}" dt="2026-02-26T12:18:09.732" v="0" actId="1076"/>
        <pc:sldMkLst>
          <pc:docMk/>
          <pc:sldMk cId="3762610600" sldId="258"/>
        </pc:sldMkLst>
      </pc:sldChg>
    </pc:docChg>
  </pc:docChgLst>
  <pc:docChgLst>
    <pc:chgData name="Caterina Batog" userId="S::c.batog@britishchambers.org.uk::e959e865-5afe-4ef1-af74-089425177f87" providerId="AD" clId="Web-{615F5850-487D-C350-695A-E05C28748CC5}"/>
    <pc:docChg chg="modSld">
      <pc:chgData name="Caterina Batog" userId="S::c.batog@britishchambers.org.uk::e959e865-5afe-4ef1-af74-089425177f87" providerId="AD" clId="Web-{615F5850-487D-C350-695A-E05C28748CC5}" dt="2026-03-09T10:08:50.003" v="0"/>
      <pc:docMkLst>
        <pc:docMk/>
      </pc:docMkLst>
      <pc:sldChg chg="modSp">
        <pc:chgData name="Caterina Batog" userId="S::c.batog@britishchambers.org.uk::e959e865-5afe-4ef1-af74-089425177f87" providerId="AD" clId="Web-{615F5850-487D-C350-695A-E05C28748CC5}" dt="2026-03-09T10:08:50.003" v="0"/>
        <pc:sldMkLst>
          <pc:docMk/>
          <pc:sldMk cId="985044297" sldId="259"/>
        </pc:sldMkLst>
        <pc:graphicFrameChg chg="modGraphic">
          <ac:chgData name="Caterina Batog" userId="S::c.batog@britishchambers.org.uk::e959e865-5afe-4ef1-af74-089425177f87" providerId="AD" clId="Web-{615F5850-487D-C350-695A-E05C28748CC5}" dt="2026-03-09T10:08:50.003" v="0"/>
          <ac:graphicFrameMkLst>
            <pc:docMk/>
            <pc:sldMk cId="985044297" sldId="259"/>
            <ac:graphicFrameMk id="8" creationId="{126C8A58-1E0C-A49C-D278-803E31795AF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37C451-9871-48EA-B0EA-71BB75AEF116}" type="datetimeFigureOut">
              <a:rPr lang="en-GB" smtClean="0"/>
              <a:t>09/03/2026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6AF93-BB1B-4C1E-9E78-63E5AD557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71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6AF93-BB1B-4C1E-9E78-63E5AD55739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78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400F-B301-4A11-8C2A-C73C8546B3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C47847-5B9A-4B62-8A25-BBF31186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E853D-8DBA-4517-AFAC-D06D11A1E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F136-AB36-4973-BFAD-11C1AC148A99}" type="datetimeFigureOut">
              <a:rPr lang="en-GB" smtClean="0"/>
              <a:t>09/03/2026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CDE25-7309-41B0-B8C0-820216C0B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941C6-C152-4F02-A4E1-81BCF90C8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6ECE-EAED-4C31-BD30-94BDBCD30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216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BF381-0D21-46C6-99F0-B08B72E46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EB11E-A12C-4C95-A54A-D33E5323B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96CF0-1A27-48A4-ADDC-B948DC7CB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F136-AB36-4973-BFAD-11C1AC148A99}" type="datetimeFigureOut">
              <a:rPr lang="en-GB" smtClean="0"/>
              <a:t>09/03/2026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BD6F1-AE46-4A6B-91FE-5E77AED5F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F4071-4B27-4B6F-BF71-C02AD320B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6ECE-EAED-4C31-BD30-94BDBCD30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526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06B4C-D5C3-4D92-8500-4A626BBBC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03CC9-14C9-4645-9B9D-A7C78222C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5B3AF-9CB0-49BD-8CFE-51B9AA154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F136-AB36-4973-BFAD-11C1AC148A99}" type="datetimeFigureOut">
              <a:rPr lang="en-GB" smtClean="0"/>
              <a:t>09/03/2026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2CF13-F6B6-43CF-803C-223953460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C12EB-FE73-4D73-BE94-1A9188883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6ECE-EAED-4C31-BD30-94BDBCD30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43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62444-AB32-4AB6-8F8A-CC1F36393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C7FBC-CD2B-442E-8816-E3400C5244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AFF2C-27FD-4B5C-A07F-395FC61F1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EB2CF3-2BE8-4D23-B97B-6C9666D97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F136-AB36-4973-BFAD-11C1AC148A99}" type="datetimeFigureOut">
              <a:rPr lang="en-GB" smtClean="0"/>
              <a:t>09/03/2026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40335-507F-47F7-941B-AF2815E4A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D1DBB-C3EE-4B2F-AF1B-40F971D9E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6ECE-EAED-4C31-BD30-94BDBCD30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746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4CDBC-0538-4AD8-B10E-C2F3A070E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92B79-BC2F-4BD7-9417-C49A29E1C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3EB75-9C02-4C6A-802C-225D562DE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56C4F0-042E-4DBE-B487-B535C4D4C5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5320B3-3024-4D31-A128-88DA0C1EB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68080E-2D17-4A1A-98E6-D78C1D4BF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F136-AB36-4973-BFAD-11C1AC148A99}" type="datetimeFigureOut">
              <a:rPr lang="en-GB" smtClean="0"/>
              <a:t>09/03/2026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041108-C365-49CF-BFC6-AAF91CA26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F84014-C67F-4BF9-86CC-854C0F072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6ECE-EAED-4C31-BD30-94BDBCD30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57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E8D1B-18C1-4071-B71B-86A27626B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11932C-1F9B-447A-A672-2E60F7950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F136-AB36-4973-BFAD-11C1AC148A99}" type="datetimeFigureOut">
              <a:rPr lang="en-GB" smtClean="0"/>
              <a:t>09/03/2026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5D961D-793D-47D2-8C78-1B91A30F4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7A0E08-3171-475B-AEB7-B31F0A73E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6ECE-EAED-4C31-BD30-94BDBCD30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672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BEAA3A-EAB9-45C8-9454-4BBD1FA3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F136-AB36-4973-BFAD-11C1AC148A99}" type="datetimeFigureOut">
              <a:rPr lang="en-GB" smtClean="0"/>
              <a:t>09/03/2026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D09B3F-7C9C-4439-82BC-47106661C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3DA20-788B-41D3-8122-55C39E5E9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6ECE-EAED-4C31-BD30-94BDBCD30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293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AD000-E3D3-45E0-BCE0-EA0006309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EA0B0-C5F0-4F8B-9874-3A60D854B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D865E-919E-402A-B8A6-7EB2C0F47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DE222-9421-4A8B-BC7E-624015A32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F136-AB36-4973-BFAD-11C1AC148A99}" type="datetimeFigureOut">
              <a:rPr lang="en-GB" smtClean="0"/>
              <a:t>09/03/2026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C961E5-AA0F-4F78-83DF-1ABE1F39C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FE192A-C248-4ABD-8EAE-9BA688205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6ECE-EAED-4C31-BD30-94BDBCD30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872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42CE4-6345-40A0-B345-0899ACE44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CD0676-43AE-4204-B7B0-1ABEFD140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8679C-19F5-4855-9368-C4AC63DEE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7EA412-4F68-4122-94FD-5C11B51DF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F136-AB36-4973-BFAD-11C1AC148A99}" type="datetimeFigureOut">
              <a:rPr lang="en-GB" smtClean="0"/>
              <a:t>09/03/2026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44D23-F564-45D9-9153-5FDCF3588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8846F-6C95-4008-8CEA-E1CD94648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6ECE-EAED-4C31-BD30-94BDBCD30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526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09EF7-9E96-4851-A5C7-25E3B2D67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6165E2-016E-42EE-ABAB-3684EB3207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47CC0-2D28-47C6-B7EB-B536FB5CA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F136-AB36-4973-BFAD-11C1AC148A99}" type="datetimeFigureOut">
              <a:rPr lang="en-GB" smtClean="0"/>
              <a:t>09/03/2026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4CB69-7A29-4945-B0E0-55BC7B9EF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B7859-642A-4171-B42E-E2276BC7D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6ECE-EAED-4C31-BD30-94BDBCD30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615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CCF95D-51E5-4E4F-93D5-EE6453951D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9DA1C3-F109-4FC5-96B6-322541F46A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9F82F-8A58-4171-95BF-4D0CFF35E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F136-AB36-4973-BFAD-11C1AC148A99}" type="datetimeFigureOut">
              <a:rPr lang="en-GB" smtClean="0"/>
              <a:t>09/03/2026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FE34B-B573-4D94-A943-AEAC12224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AFAA2-B1E4-4675-A7E0-2A2062FAF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B6ECE-EAED-4C31-BD30-94BDBCD30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463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898B10-08B0-4D09-802D-76895430E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6BE39-9FE5-42A8-9EB4-5ABB1F4C4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793814-CCAE-4D1C-83A6-C050E16902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DF136-AB36-4973-BFAD-11C1AC148A99}" type="datetimeFigureOut">
              <a:rPr lang="en-GB" smtClean="0"/>
              <a:t>09/03/2026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3451C-9D4A-4145-85E3-D48EF7D87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0928E-3307-46A9-A94B-8EA13543F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B6ECE-EAED-4C31-BD30-94BDBCD306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281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d.bharier@britishchambers.org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E8CD10-726C-4C11-BA52-CDE3F9D7F01D}"/>
              </a:ext>
            </a:extLst>
          </p:cNvPr>
          <p:cNvSpPr txBox="1"/>
          <p:nvPr/>
        </p:nvSpPr>
        <p:spPr>
          <a:xfrm>
            <a:off x="142403" y="185123"/>
            <a:ext cx="6879329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>
                <a:latin typeface="Montserrat"/>
                <a:cs typeface="Gotham Medium" pitchFamily="50" charset="0"/>
              </a:rPr>
              <a:t>BRITISH CHAMBERS OF COMMERCE</a:t>
            </a:r>
          </a:p>
          <a:p>
            <a:r>
              <a:rPr lang="en-GB" sz="2200" b="1" dirty="0">
                <a:solidFill>
                  <a:srgbClr val="00AFCB"/>
                </a:solidFill>
                <a:latin typeface="Montserrat"/>
              </a:rPr>
              <a:t>QUARTERLY</a:t>
            </a:r>
            <a:r>
              <a:rPr lang="en-GB" sz="2200" b="1" dirty="0">
                <a:solidFill>
                  <a:srgbClr val="D0103A"/>
                </a:solidFill>
                <a:latin typeface="Montserrat"/>
              </a:rPr>
              <a:t> </a:t>
            </a:r>
            <a:r>
              <a:rPr lang="en-GB" sz="2200" b="1" dirty="0">
                <a:solidFill>
                  <a:srgbClr val="00AFCB"/>
                </a:solidFill>
                <a:latin typeface="Montserrat"/>
              </a:rPr>
              <a:t>ECONOMIC FORECAST </a:t>
            </a:r>
            <a:r>
              <a:rPr lang="en-GB" sz="2200" b="1" dirty="0">
                <a:latin typeface="Montserrat"/>
              </a:rPr>
              <a:t>Q1</a:t>
            </a:r>
            <a:r>
              <a:rPr lang="en-GB" sz="2200" b="1" dirty="0">
                <a:latin typeface="Montserrat"/>
                <a:cs typeface="Gotham Book" pitchFamily="50" charset="0"/>
              </a:rPr>
              <a:t>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6B4B56-6DC6-4640-922A-7CDB8B71F023}"/>
              </a:ext>
            </a:extLst>
          </p:cNvPr>
          <p:cNvSpPr txBox="1"/>
          <p:nvPr/>
        </p:nvSpPr>
        <p:spPr>
          <a:xfrm>
            <a:off x="166761" y="750967"/>
            <a:ext cx="6537972" cy="12772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sz="1100" b="1" dirty="0">
                <a:latin typeface="Arial"/>
                <a:cs typeface="Arial"/>
              </a:rPr>
              <a:t>The latest British Chambers of Commerce (BCC) economic forecast suggests continued slow growth in 2026, higher inflation due to the current Middle East crisis, and rising unemployment.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100" dirty="0">
                <a:latin typeface="Arial"/>
                <a:cs typeface="Arial"/>
              </a:rPr>
              <a:t>GDP in 2026 revised down to 1.0% (from 1.2% in the previous forecast), with growth forecast of 1.3% in 2027, and 1.1% in 2028.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100" dirty="0">
                <a:latin typeface="Arial"/>
                <a:cs typeface="Arial"/>
              </a:rPr>
              <a:t>Global uncertainty is expected to push UK inflation higher than expected, reaching 2.7%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100" dirty="0">
                <a:latin typeface="Arial"/>
                <a:ea typeface="+mn-lt"/>
                <a:cs typeface="+mn-lt"/>
              </a:rPr>
              <a:t>Unemployment is expected to increase to 5.5% in 2026 (up from 5.1% in the previous forecast), and stay at that rate through 2027, due to persistent high labour costs.</a:t>
            </a:r>
            <a:endParaRPr lang="en-US" sz="1100" dirty="0">
              <a:latin typeface="Arial"/>
              <a:ea typeface="Calibri"/>
              <a:cs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221E15-A62C-447D-8E62-B2CEA92B9723}"/>
              </a:ext>
            </a:extLst>
          </p:cNvPr>
          <p:cNvSpPr txBox="1"/>
          <p:nvPr/>
        </p:nvSpPr>
        <p:spPr>
          <a:xfrm>
            <a:off x="170791" y="2037941"/>
            <a:ext cx="6516417" cy="6192000"/>
          </a:xfrm>
          <a:prstGeom prst="rect">
            <a:avLst/>
          </a:prstGeom>
          <a:solidFill>
            <a:srgbClr val="F1F1F2"/>
          </a:solidFill>
        </p:spPr>
        <p:txBody>
          <a:bodyPr wrap="square" rtlCol="0">
            <a:spAutoFit/>
          </a:bodyPr>
          <a:lstStyle/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DF8586-8538-44B7-B553-F15B9BFD7A8F}"/>
              </a:ext>
            </a:extLst>
          </p:cNvPr>
          <p:cNvSpPr txBox="1"/>
          <p:nvPr/>
        </p:nvSpPr>
        <p:spPr>
          <a:xfrm rot="16200000">
            <a:off x="-1335761" y="3686787"/>
            <a:ext cx="3421825" cy="276999"/>
          </a:xfrm>
          <a:prstGeom prst="rect">
            <a:avLst/>
          </a:prstGeom>
          <a:solidFill>
            <a:schemeClr val="bg1"/>
          </a:solidFill>
          <a:ln>
            <a:solidFill>
              <a:srgbClr val="00AFCB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>
                <a:latin typeface="Montserrat"/>
              </a:rPr>
              <a:t>GDP growth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9A4512-D527-4BBC-B0E7-0B69485948B0}"/>
              </a:ext>
            </a:extLst>
          </p:cNvPr>
          <p:cNvSpPr txBox="1"/>
          <p:nvPr/>
        </p:nvSpPr>
        <p:spPr>
          <a:xfrm rot="16200000">
            <a:off x="1870831" y="806726"/>
            <a:ext cx="3421824" cy="60371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38E1219-60EF-402B-984D-FFB8DC50CDAE}"/>
              </a:ext>
            </a:extLst>
          </p:cNvPr>
          <p:cNvSpPr txBox="1"/>
          <p:nvPr/>
        </p:nvSpPr>
        <p:spPr>
          <a:xfrm>
            <a:off x="631596" y="2092962"/>
            <a:ext cx="2710284" cy="34861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72000" rIns="0" bIns="180000" rtlCol="0" anchor="t">
            <a:spAutoFit/>
          </a:bodyPr>
          <a:lstStyle/>
          <a:p>
            <a:pPr algn="just"/>
            <a:r>
              <a:rPr lang="en-GB" sz="1050" dirty="0">
                <a:solidFill>
                  <a:schemeClr val="tx1"/>
                </a:solidFill>
                <a:latin typeface="Arial"/>
                <a:ea typeface="+mn-lt"/>
                <a:cs typeface="+mn-lt"/>
              </a:rPr>
              <a:t>UK GDP is expected to grow by only 1.0% in 2026, reflecting a landscape of weak productivity, business investment, consumer spending, and ongoing global uncertainty. It is then forecast to pick up to 1.3% in 2027 and then 1.1% in 2028.</a:t>
            </a:r>
          </a:p>
          <a:p>
            <a:pPr algn="just"/>
            <a:endParaRPr lang="en-US" sz="1050" dirty="0">
              <a:solidFill>
                <a:schemeClr val="tx1"/>
              </a:solidFill>
              <a:latin typeface="Arial"/>
              <a:ea typeface="+mn-lt"/>
              <a:cs typeface="+mn-lt"/>
            </a:endParaRPr>
          </a:p>
          <a:p>
            <a:pPr algn="just"/>
            <a: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Business investment is expected to flatline this year (0%), a revision downwards from the previous forecast (0.9%). The rapid adoption of AI that the BCC has seen from its own evidence could support productivity gains, but this is likely to begin beyond 2028.</a:t>
            </a:r>
          </a:p>
          <a:p>
            <a:pPr algn="just"/>
            <a:endParaRPr lang="en-GB" sz="1050" dirty="0">
              <a:solidFill>
                <a:schemeClr val="tx1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algn="just"/>
            <a:r>
              <a:rPr lang="en-GB" sz="1050" dirty="0">
                <a:solidFill>
                  <a:schemeClr val="tx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Export growth is forecast to slow to 0.7% this year (a downgrade from 1.8% in the last forecast). The downgrade reflects the impact of deepening global uncertainty, notably from the crisis in the Middle East and US tariff uncertainty. </a:t>
            </a:r>
          </a:p>
        </p:txBody>
      </p:sp>
      <p:pic>
        <p:nvPicPr>
          <p:cNvPr id="30" name="Picture 29" descr="Text&#10;&#10;Description automatically generated">
            <a:extLst>
              <a:ext uri="{FF2B5EF4-FFF2-40B4-BE49-F238E27FC236}">
                <a16:creationId xmlns:a16="http://schemas.microsoft.com/office/drawing/2014/main" id="{051DB87C-ADD8-48BB-BCC5-F9B152629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672" y="8337308"/>
            <a:ext cx="1493655" cy="80989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4DECC38-F3DF-CF0D-E9EE-8AF00459EC9D}"/>
              </a:ext>
            </a:extLst>
          </p:cNvPr>
          <p:cNvSpPr txBox="1"/>
          <p:nvPr/>
        </p:nvSpPr>
        <p:spPr>
          <a:xfrm rot="16200000">
            <a:off x="-179525" y="6081103"/>
            <a:ext cx="1121116" cy="276999"/>
          </a:xfrm>
          <a:prstGeom prst="rect">
            <a:avLst/>
          </a:prstGeom>
          <a:solidFill>
            <a:schemeClr val="bg1"/>
          </a:solidFill>
          <a:ln>
            <a:solidFill>
              <a:srgbClr val="00AFCB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>
                <a:latin typeface="Montserrat"/>
              </a:rPr>
              <a:t>Inflation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908CDEF-9F4F-B093-522D-DE8541A3EEB3}"/>
              </a:ext>
            </a:extLst>
          </p:cNvPr>
          <p:cNvSpPr txBox="1"/>
          <p:nvPr/>
        </p:nvSpPr>
        <p:spPr>
          <a:xfrm rot="16200000">
            <a:off x="3027074" y="3230122"/>
            <a:ext cx="1121117" cy="59789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614C563-C60E-B434-3FB6-41B12190CB67}"/>
              </a:ext>
            </a:extLst>
          </p:cNvPr>
          <p:cNvSpPr txBox="1"/>
          <p:nvPr/>
        </p:nvSpPr>
        <p:spPr>
          <a:xfrm>
            <a:off x="647042" y="5725178"/>
            <a:ext cx="5857285" cy="938719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 algn="just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Higher oil and gas prices linked to the current conflict in the Middle East are expected to push CPI inflation up to 2.7% by the end of 2026 (compared to 2.1% in the previous forecast). Inflation is then forecast to ease back towards the Bank of England’s target in 2027, slowing to 1.9% by Q4 2027, as energy prices fall and wage growth moderates. The interest rate is expected to remain at 3.75% this year, before cuts to 3.25</a:t>
            </a:r>
            <a:r>
              <a:rPr lang="en-GB" sz="1100">
                <a:latin typeface="Arial" panose="020B0604020202020204" pitchFamily="34" charset="0"/>
                <a:cs typeface="Arial" panose="020B0604020202020204" pitchFamily="34" charset="0"/>
              </a:rPr>
              <a:t>% by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the end of 2027.</a:t>
            </a:r>
            <a:endParaRPr lang="en-US" sz="11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486D96A-F213-03B9-80A1-F04F11441890}"/>
              </a:ext>
            </a:extLst>
          </p:cNvPr>
          <p:cNvSpPr txBox="1"/>
          <p:nvPr/>
        </p:nvSpPr>
        <p:spPr>
          <a:xfrm rot="16200000">
            <a:off x="-232949" y="7377947"/>
            <a:ext cx="1235073" cy="276999"/>
          </a:xfrm>
          <a:prstGeom prst="rect">
            <a:avLst/>
          </a:prstGeom>
          <a:solidFill>
            <a:schemeClr val="bg1"/>
          </a:solidFill>
          <a:ln>
            <a:solidFill>
              <a:srgbClr val="00AFCB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>
                <a:latin typeface="Montserrat"/>
              </a:rPr>
              <a:t>Employment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6A34668-C140-0029-6A29-3F88D2C6EB8B}"/>
              </a:ext>
            </a:extLst>
          </p:cNvPr>
          <p:cNvSpPr txBox="1"/>
          <p:nvPr/>
        </p:nvSpPr>
        <p:spPr>
          <a:xfrm rot="16200000">
            <a:off x="2996943" y="4515458"/>
            <a:ext cx="1235074" cy="60019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  <a:p>
            <a:endParaRPr lang="en-GB">
              <a:latin typeface="Gotham Bold" pitchFamily="50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71EFCF5-59A0-B387-C24D-75FBECD3BBEF}"/>
              </a:ext>
            </a:extLst>
          </p:cNvPr>
          <p:cNvSpPr txBox="1"/>
          <p:nvPr/>
        </p:nvSpPr>
        <p:spPr>
          <a:xfrm>
            <a:off x="665527" y="6974225"/>
            <a:ext cx="5872731" cy="938719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 algn="just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The unemployment rate is expected to rise to 5.5% in 2026 (up from the previous projection of 5.1%) with high labour costs dampening the hiring appetite of business. Unemployment is expected to remain elevated at 5.5% next year, before easing to 5.3% in 2028. Youth unemployment remains an area of concern as labour costs and AI erode entry level jobs. It expected to be 17% in 2026, peaking at 17.1% in 2027 before falling to 16.7% in 2028. </a:t>
            </a:r>
            <a:endParaRPr lang="en-US" sz="11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35C7B5-952E-6BC2-39B6-4220565B8261}"/>
              </a:ext>
            </a:extLst>
          </p:cNvPr>
          <p:cNvSpPr txBox="1"/>
          <p:nvPr/>
        </p:nvSpPr>
        <p:spPr>
          <a:xfrm>
            <a:off x="3428788" y="2159521"/>
            <a:ext cx="1087120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600" b="1" dirty="0">
                <a:solidFill>
                  <a:srgbClr val="00AFCB"/>
                </a:solidFill>
                <a:latin typeface="Arial"/>
                <a:cs typeface="Arial"/>
              </a:rPr>
              <a:t>1.0% </a:t>
            </a:r>
            <a:endParaRPr lang="en-GB" sz="1600" b="1" dirty="0">
              <a:solidFill>
                <a:srgbClr val="00AFC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900" dirty="0">
                <a:latin typeface="Arial"/>
                <a:cs typeface="Arial"/>
              </a:rPr>
              <a:t>forecast GDP growth for 2026</a:t>
            </a:r>
            <a:endParaRPr lang="en-GB" sz="1200" dirty="0">
              <a:latin typeface="Arial"/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A3E3E5-FE82-9069-4340-1A552990587E}"/>
              </a:ext>
            </a:extLst>
          </p:cNvPr>
          <p:cNvSpPr txBox="1"/>
          <p:nvPr/>
        </p:nvSpPr>
        <p:spPr>
          <a:xfrm>
            <a:off x="4389994" y="2155617"/>
            <a:ext cx="1196731" cy="7540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600" b="1" dirty="0">
                <a:solidFill>
                  <a:srgbClr val="00AFCB"/>
                </a:solidFill>
                <a:latin typeface="Arial"/>
                <a:cs typeface="Arial"/>
              </a:rPr>
              <a:t>0.0%</a:t>
            </a:r>
          </a:p>
          <a:p>
            <a:pPr algn="ctr"/>
            <a:r>
              <a:rPr lang="en-GB" sz="900" dirty="0">
                <a:latin typeface="Arial"/>
                <a:cs typeface="Arial"/>
              </a:rPr>
              <a:t>forecast business investment growth for 2026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3F06BA-EC6D-72D5-1C1B-7FCACB209C71}"/>
              </a:ext>
            </a:extLst>
          </p:cNvPr>
          <p:cNvSpPr txBox="1"/>
          <p:nvPr/>
        </p:nvSpPr>
        <p:spPr>
          <a:xfrm>
            <a:off x="5452353" y="2163906"/>
            <a:ext cx="1087120" cy="7540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600" b="1" dirty="0">
                <a:solidFill>
                  <a:srgbClr val="00AFCB"/>
                </a:solidFill>
                <a:latin typeface="Arial"/>
                <a:cs typeface="Arial"/>
              </a:rPr>
              <a:t>2.7% </a:t>
            </a:r>
          </a:p>
          <a:p>
            <a:pPr algn="ctr"/>
            <a:r>
              <a:rPr lang="en-GB" sz="900" dirty="0">
                <a:latin typeface="Arial"/>
                <a:cs typeface="Arial"/>
              </a:rPr>
              <a:t>forecast CPI inflation rate by Q4 2026 </a:t>
            </a:r>
            <a:endParaRPr lang="en-GB" sz="1200" dirty="0"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28889C-322B-F6DE-B740-96CD919BB20E}"/>
              </a:ext>
            </a:extLst>
          </p:cNvPr>
          <p:cNvSpPr txBox="1"/>
          <p:nvPr/>
        </p:nvSpPr>
        <p:spPr>
          <a:xfrm>
            <a:off x="5328509" y="188504"/>
            <a:ext cx="1932742" cy="2539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050" dirty="0">
                <a:latin typeface="Arial"/>
                <a:cs typeface="Arial"/>
              </a:rPr>
              <a:t>10 March 2026</a:t>
            </a:r>
            <a:endParaRPr lang="en-GB" dirty="0">
              <a:ea typeface="Calibri"/>
              <a:cs typeface="Calibri"/>
            </a:endParaRPr>
          </a:p>
        </p:txBody>
      </p:sp>
      <p:pic>
        <p:nvPicPr>
          <p:cNvPr id="9" name="Picture 8" descr="A picture containing font, graphics, graphic design, logo&#10;&#10;Description automatically generated">
            <a:extLst>
              <a:ext uri="{FF2B5EF4-FFF2-40B4-BE49-F238E27FC236}">
                <a16:creationId xmlns:a16="http://schemas.microsoft.com/office/drawing/2014/main" id="{8CFF214F-629E-C725-44CC-025967411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73" y="8517544"/>
            <a:ext cx="1896232" cy="3128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EA99D1-E94A-64C1-C659-1CCA0B3A8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778" y="2909670"/>
            <a:ext cx="3234072" cy="257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610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Text&#10;&#10;Description automatically generated">
            <a:extLst>
              <a:ext uri="{FF2B5EF4-FFF2-40B4-BE49-F238E27FC236}">
                <a16:creationId xmlns:a16="http://schemas.microsoft.com/office/drawing/2014/main" id="{6FB1F513-D42F-444A-8560-9E9F4DE84B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672" y="8337308"/>
            <a:ext cx="1493655" cy="80989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A4128683-1142-A9DC-3B6F-4ED9ED782890}"/>
              </a:ext>
            </a:extLst>
          </p:cNvPr>
          <p:cNvSpPr txBox="1"/>
          <p:nvPr/>
        </p:nvSpPr>
        <p:spPr>
          <a:xfrm>
            <a:off x="273193" y="7860743"/>
            <a:ext cx="5479860" cy="5906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GB" sz="1000" dirty="0">
                <a:solidFill>
                  <a:srgbClr val="7671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BCC forecast is produced using the National Institute Global Econometric Model (</a:t>
            </a:r>
            <a:r>
              <a:rPr lang="en-GB" sz="1000" dirty="0" err="1">
                <a:solidFill>
                  <a:srgbClr val="7671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NiGEM</a:t>
            </a:r>
            <a:r>
              <a:rPr lang="en-GB" sz="1000" dirty="0">
                <a:solidFill>
                  <a:srgbClr val="7671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For more information, contact David Bharier, Head of Research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GB" sz="1000" dirty="0">
                <a:solidFill>
                  <a:srgbClr val="7671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Email: </a:t>
            </a:r>
            <a:r>
              <a:rPr lang="en-GB" sz="10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d.bharier@britishchambers.org.uk</a:t>
            </a:r>
            <a:r>
              <a:rPr lang="en-GB" sz="1000" dirty="0">
                <a:solidFill>
                  <a:srgbClr val="7671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A picture containing font, graphics, graphic design, logo&#10;&#10;Description automatically generated">
            <a:extLst>
              <a:ext uri="{FF2B5EF4-FFF2-40B4-BE49-F238E27FC236}">
                <a16:creationId xmlns:a16="http://schemas.microsoft.com/office/drawing/2014/main" id="{4E13672B-0B2F-9D98-76C0-8C69B7B663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73" y="8517544"/>
            <a:ext cx="1896232" cy="3128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AFEF21-CA9E-ECFE-4FF8-2A350C790B9E}"/>
              </a:ext>
            </a:extLst>
          </p:cNvPr>
          <p:cNvSpPr txBox="1"/>
          <p:nvPr/>
        </p:nvSpPr>
        <p:spPr>
          <a:xfrm>
            <a:off x="156918" y="199930"/>
            <a:ext cx="6715596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>
                <a:latin typeface="Montserrat"/>
                <a:cs typeface="Gotham Medium" pitchFamily="50" charset="0"/>
              </a:rPr>
              <a:t>BRITISH CHAMBERS OF COMMERCE</a:t>
            </a:r>
          </a:p>
          <a:p>
            <a:r>
              <a:rPr lang="en-GB" sz="2200" b="1" dirty="0">
                <a:solidFill>
                  <a:srgbClr val="00AFCB"/>
                </a:solidFill>
                <a:latin typeface="Montserrat"/>
              </a:rPr>
              <a:t>QUARTERLY</a:t>
            </a:r>
            <a:r>
              <a:rPr lang="en-GB" sz="2200" b="1" dirty="0">
                <a:solidFill>
                  <a:srgbClr val="D0103A"/>
                </a:solidFill>
                <a:latin typeface="Montserrat"/>
              </a:rPr>
              <a:t> </a:t>
            </a:r>
            <a:r>
              <a:rPr lang="en-GB" sz="2200" b="1" dirty="0">
                <a:solidFill>
                  <a:srgbClr val="00AFCB"/>
                </a:solidFill>
                <a:latin typeface="Montserrat"/>
              </a:rPr>
              <a:t>ECONOMIC FORECAST </a:t>
            </a:r>
            <a:r>
              <a:rPr lang="en-GB" sz="2200" b="1" dirty="0">
                <a:latin typeface="Montserrat"/>
              </a:rPr>
              <a:t>Q1</a:t>
            </a:r>
            <a:r>
              <a:rPr lang="en-GB" sz="2200" b="1" dirty="0">
                <a:latin typeface="Montserrat"/>
                <a:cs typeface="Gotham Book" pitchFamily="50" charset="0"/>
              </a:rPr>
              <a:t>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C68FCB-429E-CCCA-D570-9F5549C10A4C}"/>
              </a:ext>
            </a:extLst>
          </p:cNvPr>
          <p:cNvSpPr txBox="1"/>
          <p:nvPr/>
        </p:nvSpPr>
        <p:spPr>
          <a:xfrm>
            <a:off x="5394642" y="229247"/>
            <a:ext cx="1901426" cy="2539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050" dirty="0">
                <a:latin typeface="Arial"/>
                <a:cs typeface="Arial"/>
              </a:rPr>
              <a:t>10 March 2026</a:t>
            </a:r>
            <a:endParaRPr lang="en-GB" dirty="0">
              <a:ea typeface="Calibri"/>
              <a:cs typeface="Calibri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26C8A58-1E0C-A49C-D278-803E31795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794038"/>
              </p:ext>
            </p:extLst>
          </p:nvPr>
        </p:nvGraphicFramePr>
        <p:xfrm>
          <a:off x="689069" y="968591"/>
          <a:ext cx="5479861" cy="6786792"/>
        </p:xfrm>
        <a:graphic>
          <a:graphicData uri="http://schemas.openxmlformats.org/drawingml/2006/table">
            <a:tbl>
              <a:tblPr/>
              <a:tblGrid>
                <a:gridCol w="2365408">
                  <a:extLst>
                    <a:ext uri="{9D8B030D-6E8A-4147-A177-3AD203B41FA5}">
                      <a16:colId xmlns:a16="http://schemas.microsoft.com/office/drawing/2014/main" val="500074101"/>
                    </a:ext>
                  </a:extLst>
                </a:gridCol>
                <a:gridCol w="946164">
                  <a:extLst>
                    <a:ext uri="{9D8B030D-6E8A-4147-A177-3AD203B41FA5}">
                      <a16:colId xmlns:a16="http://schemas.microsoft.com/office/drawing/2014/main" val="3058337403"/>
                    </a:ext>
                  </a:extLst>
                </a:gridCol>
                <a:gridCol w="722763">
                  <a:extLst>
                    <a:ext uri="{9D8B030D-6E8A-4147-A177-3AD203B41FA5}">
                      <a16:colId xmlns:a16="http://schemas.microsoft.com/office/drawing/2014/main" val="3275073564"/>
                    </a:ext>
                  </a:extLst>
                </a:gridCol>
                <a:gridCol w="722763">
                  <a:extLst>
                    <a:ext uri="{9D8B030D-6E8A-4147-A177-3AD203B41FA5}">
                      <a16:colId xmlns:a16="http://schemas.microsoft.com/office/drawing/2014/main" val="2874549728"/>
                    </a:ext>
                  </a:extLst>
                </a:gridCol>
                <a:gridCol w="722763">
                  <a:extLst>
                    <a:ext uri="{9D8B030D-6E8A-4147-A177-3AD203B41FA5}">
                      <a16:colId xmlns:a16="http://schemas.microsoft.com/office/drawing/2014/main" val="535374972"/>
                    </a:ext>
                  </a:extLst>
                </a:gridCol>
              </a:tblGrid>
              <a:tr h="19613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Current forecast (2026 Q1)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288199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>
                      <a:solidFill>
                        <a:schemeClr val="tx1"/>
                      </a:solidFill>
                    </a:lnL>
                    <a:lnR w="0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0">
                      <a:noFill/>
                    </a:lnL>
                    <a:lnR w="0"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0">
                      <a:noFill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966235"/>
                  </a:ext>
                </a:extLst>
              </a:tr>
              <a:tr h="196135"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5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BCC Economic Full Forecast  (Annual % change)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381706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5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2025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5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2026</a:t>
                      </a:r>
                      <a:endParaRPr lang="en-GB" sz="105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2027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2028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930944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GDP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700616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Household Consumption</a:t>
                      </a:r>
                    </a:p>
                  </a:txBody>
                  <a:tcPr marL="46091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2607316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General government</a:t>
                      </a:r>
                    </a:p>
                  </a:txBody>
                  <a:tcPr marL="46091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7033922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Investment</a:t>
                      </a:r>
                    </a:p>
                  </a:txBody>
                  <a:tcPr marL="46091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526914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 which: Business Investment</a:t>
                      </a:r>
                    </a:p>
                  </a:txBody>
                  <a:tcPr marL="92181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1614335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Exports</a:t>
                      </a:r>
                    </a:p>
                  </a:txBody>
                  <a:tcPr marL="46091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509000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Imports</a:t>
                      </a:r>
                    </a:p>
                  </a:txBody>
                  <a:tcPr marL="46091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265229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959385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Total Production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7096326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Manufacturing</a:t>
                      </a:r>
                    </a:p>
                  </a:txBody>
                  <a:tcPr marL="46091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5910052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Construction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748553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Services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829486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653018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Unemployment rate 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108560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Unemployment 000's**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229.8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245.9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-60.6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8207084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Youth unemployment rate %*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9627699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Youth unemployment 000's**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105.3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-23.8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960951"/>
                  </a:ext>
                </a:extLst>
              </a:tr>
              <a:tr h="15826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684521"/>
                  </a:ext>
                </a:extLst>
              </a:tr>
              <a:tr h="21545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CPI inflation (Q4)^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7749660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 earnings (Q4)^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03906"/>
                  </a:ext>
                </a:extLst>
              </a:tr>
              <a:tr h="1722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Interest rates (end-of-year)*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33332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82450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NetTrade-Goods&amp;Services-%GDP*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6013586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BofP-CurrentAccount-%GDP*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256359"/>
                  </a:ext>
                </a:extLst>
              </a:tr>
              <a:tr h="1992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F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663549"/>
                  </a:ext>
                </a:extLst>
              </a:tr>
              <a:tr h="2639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PSNBex-BCC forecast-FinYears-%GDP*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510458"/>
                  </a:ext>
                </a:extLst>
              </a:tr>
              <a:tr h="2404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PSNBex-BCC forecast-FinYears-£bn*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159.0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102.3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80.8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51.9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853654"/>
                  </a:ext>
                </a:extLst>
              </a:tr>
              <a:tr h="18679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* Reported as levels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545950"/>
                  </a:ext>
                </a:extLst>
              </a:tr>
              <a:tr h="18679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** Change in levels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478493"/>
                  </a:ext>
                </a:extLst>
              </a:tr>
              <a:tr h="18679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^ Annual % change in Q4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5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197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044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d1e275-d9e3-4934-9494-a1ab54993a3b" xsi:nil="true"/>
    <lcf76f155ced4ddcb4097134ff3c332f xmlns="be60f4af-845d-463f-805b-a473dd3b8cc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752F3868158340A4A650579CC95F03" ma:contentTypeVersion="18" ma:contentTypeDescription="Create a new document." ma:contentTypeScope="" ma:versionID="bb343d337069544b55499c0b1502377c">
  <xsd:schema xmlns:xsd="http://www.w3.org/2001/XMLSchema" xmlns:xs="http://www.w3.org/2001/XMLSchema" xmlns:p="http://schemas.microsoft.com/office/2006/metadata/properties" xmlns:ns2="be60f4af-845d-463f-805b-a473dd3b8ccc" xmlns:ns3="98d1e275-d9e3-4934-9494-a1ab54993a3b" targetNamespace="http://schemas.microsoft.com/office/2006/metadata/properties" ma:root="true" ma:fieldsID="bcbe67aa8bba5c7e3952dc17de8ae91b" ns2:_="" ns3:_="">
    <xsd:import namespace="be60f4af-845d-463f-805b-a473dd3b8ccc"/>
    <xsd:import namespace="98d1e275-d9e3-4934-9494-a1ab54993a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Details" minOccurs="0"/>
                <xsd:element ref="ns3:SharedWithUser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60f4af-845d-463f-805b-a473dd3b8c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c161568-6b6c-49e4-a62e-ed2e219daf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d1e275-d9e3-4934-9494-a1ab54993a3b" elementFormDefault="qualified">
    <xsd:import namespace="http://schemas.microsoft.com/office/2006/documentManagement/types"/>
    <xsd:import namespace="http://schemas.microsoft.com/office/infopath/2007/PartnerControls"/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CatchAll" ma:index="23" nillable="true" ma:displayName="Taxonomy Catch All Column" ma:hidden="true" ma:list="{771fb10b-65fd-47b2-a26a-5224a0c5e7f0}" ma:internalName="TaxCatchAll" ma:showField="CatchAllData" ma:web="98d1e275-d9e3-4934-9494-a1ab54993a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850F6C-F4E4-4E10-A22D-52D9D9429185}">
  <ds:schemaRefs>
    <ds:schemaRef ds:uri="http://purl.org/dc/dcmitype/"/>
    <ds:schemaRef ds:uri="http://purl.org/dc/elements/1.1/"/>
    <ds:schemaRef ds:uri="98d1e275-d9e3-4934-9494-a1ab54993a3b"/>
    <ds:schemaRef ds:uri="http://schemas.microsoft.com/office/2006/documentManagement/types"/>
    <ds:schemaRef ds:uri="be60f4af-845d-463f-805b-a473dd3b8ccc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A1A6719-ADB9-47AE-BA0B-7FE375F9A7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51F927-B085-4E4F-928B-CF2A979E99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60f4af-845d-463f-805b-a473dd3b8ccc"/>
    <ds:schemaRef ds:uri="98d1e275-d9e3-4934-9494-a1ab54993a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765</Words>
  <Application>Microsoft Office PowerPoint</Application>
  <PresentationFormat>Letter Paper (8.5x11 in)</PresentationFormat>
  <Paragraphs>264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Bharier</dc:creator>
  <cp:lastModifiedBy>David Bharier</cp:lastModifiedBy>
  <cp:revision>15</cp:revision>
  <dcterms:created xsi:type="dcterms:W3CDTF">2021-12-17T12:16:42Z</dcterms:created>
  <dcterms:modified xsi:type="dcterms:W3CDTF">2026-03-09T10:08:50Z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0x01010042752F3868158340A4A650579CC95F03</vt:lpwstr>
  </property>
  <property fmtid="{D5CDD505-2E9C-101B-9397-08002B2CF9AE}" pid="3" name="MediaServiceImageTags">
    <vt:lpwstr/>
  </property>
</Properties>
</file>